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355" r:id="rId3"/>
    <p:sldId id="362" r:id="rId4"/>
    <p:sldId id="363" r:id="rId5"/>
    <p:sldId id="364" r:id="rId6"/>
    <p:sldId id="365" r:id="rId7"/>
    <p:sldId id="325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8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9/13/2020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9/13/2020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9/13/2020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desmos.com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043E2-B1DB-46FB-B516-0B31C0B44A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7889" y="1387573"/>
            <a:ext cx="8676222" cy="1905000"/>
          </a:xfrm>
        </p:spPr>
        <p:txBody>
          <a:bodyPr/>
          <a:lstStyle/>
          <a:p>
            <a:r>
              <a:rPr lang="en-US" dirty="0"/>
              <a:t>Integrals Applied</a:t>
            </a:r>
            <a:br>
              <a:rPr lang="en-US" dirty="0"/>
            </a:br>
            <a:r>
              <a:rPr lang="en-US" sz="2000" dirty="0"/>
              <a:t>Part 3</a:t>
            </a:r>
            <a:br>
              <a:rPr lang="en-US" dirty="0"/>
            </a:br>
            <a:endParaRPr lang="en-US" sz="2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2F3391-00FF-4187-B96D-46DC116A43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7889" y="3469441"/>
            <a:ext cx="8676222" cy="1905000"/>
          </a:xfrm>
        </p:spPr>
        <p:txBody>
          <a:bodyPr/>
          <a:lstStyle/>
          <a:p>
            <a:r>
              <a:rPr lang="en-US" dirty="0"/>
              <a:t>RCET 0264 Introductory Calculus</a:t>
            </a:r>
          </a:p>
          <a:p>
            <a:r>
              <a:rPr lang="en-US" dirty="0"/>
              <a:t>Tim Leishman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21546A1E-7A0D-4F08-BEF2-B905612B2D1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966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99"/>
    </mc:Choice>
    <mc:Fallback>
      <p:transition spd="slow" advTm="36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Integrals Applied Part 3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8294" y="1073131"/>
                <a:ext cx="10135403" cy="5784869"/>
              </a:xfrm>
            </p:spPr>
            <p:txBody>
              <a:bodyPr anchor="t">
                <a:normAutofit/>
              </a:bodyPr>
              <a:lstStyle/>
              <a:p>
                <a:pPr marL="0" indent="0">
                  <a:buNone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Example 1: A stone is thrown straight down from an 80m tall building with a initial 			velocity of 10m/s. </a:t>
                </a:r>
              </a:p>
              <a:p>
                <a:pPr marL="2171700" lvl="4" indent="-457200">
                  <a:lnSpc>
                    <a:spcPct val="150000"/>
                  </a:lnSpc>
                  <a:buFont typeface="+mj-lt"/>
                  <a:buAutoNum type="alphaLcPeriod"/>
                </a:pPr>
                <a:r>
                  <a:rPr lang="en-US" sz="20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Find the equation describing the height of the stone from ground.</a:t>
                </a:r>
              </a:p>
              <a:p>
                <a:pPr marL="2171700" lvl="4" indent="-457200">
                  <a:lnSpc>
                    <a:spcPct val="150000"/>
                  </a:lnSpc>
                  <a:buFont typeface="+mj-lt"/>
                  <a:buAutoNum type="alphaLcPeriod"/>
                </a:pPr>
                <a:r>
                  <a:rPr lang="en-US" sz="20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How long does it take for the stone to hit the ground?</a:t>
                </a:r>
              </a:p>
              <a:p>
                <a:pPr marL="2171700" lvl="4" indent="-457200">
                  <a:lnSpc>
                    <a:spcPct val="150000"/>
                  </a:lnSpc>
                  <a:buFont typeface="+mj-lt"/>
                  <a:buAutoNum type="alphaLcPeriod"/>
                </a:pPr>
                <a:r>
                  <a:rPr lang="en-US" sz="20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Find the speed at which the stone hits the ground. </a:t>
                </a: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sz="200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</m:sup>
                        </m:sSup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+1</m:t>
                            </m:r>
                          </m:sup>
                        </m:sSup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+1</m:t>
                        </m:r>
                      </m:den>
                    </m:f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8294" y="1073131"/>
                <a:ext cx="10135403" cy="5784869"/>
              </a:xfrm>
              <a:blipFill>
                <a:blip r:embed="rId4"/>
                <a:stretch>
                  <a:fillRect l="-1083" r="-4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4B8001E9-F77F-48BE-A1A8-95BBC3013DB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5382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300"/>
    </mc:Choice>
    <mc:Fallback>
      <p:transition spd="slow" advTm="383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Integrals Applied Part 3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8294" y="1073131"/>
                <a:ext cx="10135403" cy="5784869"/>
              </a:xfrm>
            </p:spPr>
            <p:txBody>
              <a:bodyPr anchor="t">
                <a:normAutofit/>
              </a:bodyPr>
              <a:lstStyle/>
              <a:p>
                <a:pPr marL="0" indent="0">
                  <a:buNone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10000"/>
                  </a:lnSpc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Example 1: A stone is thrown straight down from an 80m tall building with a initial 			velocity of 10m/s. </a:t>
                </a:r>
              </a:p>
              <a:p>
                <a:pPr marL="2171700" lvl="4" indent="-457200">
                  <a:lnSpc>
                    <a:spcPct val="110000"/>
                  </a:lnSpc>
                  <a:buFont typeface="+mj-lt"/>
                  <a:buAutoNum type="alphaLcPeriod"/>
                </a:pPr>
                <a:r>
                  <a:rPr lang="en-US" sz="20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Find the equation describing the height of the stone from ground.</a:t>
                </a:r>
              </a:p>
              <a:p>
                <a:pPr lvl="4">
                  <a:lnSpc>
                    <a:spcPct val="110000"/>
                  </a:lnSpc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sz="200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</m:sup>
                        </m:sSup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+1</m:t>
                            </m:r>
                          </m:sup>
                        </m:sSup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+1</m:t>
                        </m:r>
                      </m:den>
                    </m:f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lang="en-US" sz="20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𝑎𝑐𝑐𝑒𝑙𝑒𝑟𝑎𝑡𝑖𝑜𝑛</m:t>
                    </m:r>
                    <m:r>
                      <a:rPr lang="en-US" sz="20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= −9.8</m:t>
                    </m:r>
                    <m:f>
                      <m:fPr>
                        <m:type m:val="skw"/>
                        <m:ctrlP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num>
                      <m:den>
                        <m:sSup>
                          <m:sSupPr>
                            <m:ctrlP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𝑆𝑒𝑐</m:t>
                            </m:r>
                          </m:e>
                          <m:sup>
                            <m: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lang="en-US" sz="20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𝑣𝑒𝑙𝑜𝑐𝑖𝑡𝑦</m:t>
                    </m:r>
                    <m:r>
                      <a:rPr lang="en-US" sz="20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=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𝑎</m:t>
                        </m:r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e>
                    </m:nary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lang="en-US" sz="20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𝑣𝑒𝑙𝑜𝑐𝑖𝑡𝑦</m:t>
                    </m:r>
                    <m:r>
                      <a:rPr lang="en-US" sz="20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=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−9.8</m:t>
                        </m:r>
                        <m:f>
                          <m:fPr>
                            <m:type m:val="skw"/>
                            <m:ctrlP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𝑚</m:t>
                            </m:r>
                          </m:num>
                          <m:den>
                            <m:sSup>
                              <m:sSupPr>
                                <m:ctrlPr>
                                  <a:rPr lang="en-US" sz="2000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𝑆𝑒𝑐</m:t>
                                </m:r>
                              </m:e>
                              <m:sup>
                                <m:r>
                                  <a:rPr lang="en-US" sz="2000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e>
                    </m:nary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lang="en-US" sz="20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𝑣𝑒𝑙𝑜𝑐𝑖𝑡𝑦</m:t>
                    </m:r>
                    <m:r>
                      <a:rPr lang="en-US" sz="20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=</m:t>
                    </m:r>
                  </m:oMath>
                </a14:m>
                <a:r>
                  <a:rPr lang="en-US" sz="20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−9.8</m:t>
                    </m:r>
                    <m:r>
                      <a:rPr lang="en-US" sz="20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f>
                      <m:fPr>
                        <m:type m:val="skw"/>
                        <m:ctrlP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num>
                      <m:den>
                        <m:sSup>
                          <m:sSupPr>
                            <m:ctrlP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𝑠𝑒𝑐</m:t>
                            </m:r>
                          </m:e>
                          <m:sup>
                            <m: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sz="20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𝑣𝑒𝑙𝑜𝑐𝑖𝑡𝑦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=−9.8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f>
                      <m:fPr>
                        <m:type m:val="skw"/>
                        <m:ctrlP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num>
                      <m:den>
                        <m:sSup>
                          <m:sSupPr>
                            <m:ctrlP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𝑠𝑒𝑐</m:t>
                            </m:r>
                          </m:e>
                          <m:sup>
                            <m: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sz="2000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+(−10</m:t>
                    </m:r>
                    <m:f>
                      <m:fPr>
                        <m:type m:val="skw"/>
                        <m:ctrlP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num>
                      <m:den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𝑠𝑒𝑐</m:t>
                        </m:r>
                      </m:den>
                    </m:f>
                    <m:r>
                      <a:rPr lang="en-US" sz="2000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8294" y="1073131"/>
                <a:ext cx="10135403" cy="5784869"/>
              </a:xfrm>
              <a:blipFill>
                <a:blip r:embed="rId4"/>
                <a:stretch>
                  <a:fillRect l="-1083" r="-421" b="-411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B7BEF2A7-06AA-4CD5-90F9-ACE53AFBEE6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68894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823"/>
    </mc:Choice>
    <mc:Fallback>
      <p:transition spd="slow" advTm="658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Integrals Applied Part 3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8294" y="1073131"/>
                <a:ext cx="10135403" cy="5784869"/>
              </a:xfrm>
            </p:spPr>
            <p:txBody>
              <a:bodyPr anchor="t">
                <a:normAutofit fontScale="92500"/>
              </a:bodyPr>
              <a:lstStyle/>
              <a:p>
                <a:pPr marL="0" indent="0">
                  <a:buNone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10000"/>
                  </a:lnSpc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Example 1: A stone is thrown straight down from an 80m tall building with a initial 			velocity of 10m/s. </a:t>
                </a:r>
              </a:p>
              <a:p>
                <a:pPr marL="2171700" lvl="4" indent="-457200">
                  <a:lnSpc>
                    <a:spcPct val="110000"/>
                  </a:lnSpc>
                  <a:buFont typeface="+mj-lt"/>
                  <a:buAutoNum type="alphaLcPeriod"/>
                </a:pPr>
                <a:r>
                  <a:rPr lang="en-US" sz="20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Find the equation describing the height of the stone from ground.</a:t>
                </a:r>
              </a:p>
              <a:p>
                <a:pPr lvl="4">
                  <a:lnSpc>
                    <a:spcPct val="110000"/>
                  </a:lnSpc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sz="200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</m:sup>
                        </m:sSup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+1</m:t>
                            </m:r>
                          </m:sup>
                        </m:sSup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+1</m:t>
                        </m:r>
                      </m:den>
                    </m:f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lang="en-US" sz="20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𝑎𝑐𝑐𝑒𝑙𝑒𝑟𝑎𝑡𝑖𝑜𝑛</m:t>
                    </m:r>
                    <m:r>
                      <a:rPr lang="en-US" sz="20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= −9.8</m:t>
                    </m:r>
                    <m:f>
                      <m:fPr>
                        <m:type m:val="skw"/>
                        <m:ctrlP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num>
                      <m:den>
                        <m:sSup>
                          <m:sSupPr>
                            <m:ctrlP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𝑆𝑒𝑐</m:t>
                            </m:r>
                          </m:e>
                          <m:sup>
                            <m: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𝑣𝑒𝑙𝑜𝑐𝑖𝑡𝑦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=−9.8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f>
                      <m:fPr>
                        <m:type m:val="skw"/>
                        <m:ctrlP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num>
                      <m:den>
                        <m:sSup>
                          <m:sSupPr>
                            <m:ctrlP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𝑠𝑒𝑐</m:t>
                            </m:r>
                          </m:e>
                          <m:sup>
                            <m: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sz="2000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+(−10</m:t>
                    </m:r>
                    <m:f>
                      <m:fPr>
                        <m:type m:val="skw"/>
                        <m:ctrlP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num>
                      <m:den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𝑠𝑒𝑐</m:t>
                        </m:r>
                      </m:den>
                    </m:f>
                    <m:r>
                      <a:rPr lang="en-US" sz="2000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𝑑𝑖𝑠𝑡𝑎𝑛𝑐𝑒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 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𝑣</m:t>
                        </m:r>
                      </m:e>
                    </m:nary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𝑑𝑡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𝑑𝑖𝑠𝑡𝑎𝑛𝑐𝑒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 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−9.8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  <m:f>
                          <m:fPr>
                            <m:type m:val="skw"/>
                            <m:ctrlP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𝑚</m:t>
                            </m:r>
                          </m:num>
                          <m:den>
                            <m:sSup>
                              <m:sSupPr>
                                <m:ctrlPr>
                                  <a:rPr lang="en-US" sz="2000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𝑠𝑒𝑐</m:t>
                                </m:r>
                              </m:e>
                              <m:sup>
                                <m:r>
                                  <a:rPr lang="en-US" sz="2000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</m:den>
                        </m:f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+(−10</m:t>
                        </m:r>
                        <m:f>
                          <m:fPr>
                            <m:type m:val="skw"/>
                            <m:ctrlP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𝑚</m:t>
                            </m:r>
                          </m:num>
                          <m:den>
                            <m: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𝑠𝑒𝑐</m:t>
                            </m:r>
                          </m:den>
                        </m:f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  <m:r>
                          <m:rPr>
                            <m:nor/>
                          </m:rP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</m:e>
                    </m:nary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𝑑𝑡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𝑑𝑖𝑠𝑡𝑎𝑛𝑐𝑒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−9.8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den>
                    </m:f>
                    <m:f>
                      <m:fPr>
                        <m:type m:val="skw"/>
                        <m:ctrlP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num>
                      <m:den>
                        <m:sSup>
                          <m:sSupPr>
                            <m:ctrlP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𝑠𝑒𝑐</m:t>
                            </m:r>
                          </m:e>
                          <m:sup>
                            <m: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sz="2000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10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f>
                      <m:fPr>
                        <m:type m:val="skw"/>
                        <m:ctrlP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num>
                      <m:den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𝑠𝑒𝑐</m:t>
                        </m:r>
                      </m:den>
                    </m:f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𝑚𝑒𝑡𝑒𝑟𝑠</m:t>
                    </m:r>
                    <m:r>
                      <m:rPr>
                        <m:nor/>
                      </m:rPr>
                      <a:rPr lang="en-US" sz="20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𝑑𝑖𝑠𝑡𝑎𝑛𝑐𝑒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−9.8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den>
                    </m:f>
                    <m:f>
                      <m:fPr>
                        <m:type m:val="skw"/>
                        <m:ctrlP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num>
                      <m:den>
                        <m:sSup>
                          <m:sSupPr>
                            <m:ctrlP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𝑠𝑒𝑐</m:t>
                            </m:r>
                          </m:e>
                          <m:sup>
                            <m: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sz="20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10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f>
                      <m:fPr>
                        <m:type m:val="skw"/>
                        <m:ctrlP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num>
                      <m:den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𝑠𝑒𝑐</m:t>
                        </m:r>
                      </m:den>
                    </m:f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80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𝑚𝑒𝑡𝑒𝑟𝑠</m:t>
                    </m:r>
                    <m:r>
                      <m:rPr>
                        <m:nor/>
                      </m:rPr>
                      <a:rPr lang="en-US" sz="20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10000"/>
                  </a:lnSpc>
                </a:pPr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10000"/>
                  </a:lnSpc>
                </a:pPr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8294" y="1073131"/>
                <a:ext cx="10135403" cy="5784869"/>
              </a:xfrm>
              <a:blipFill>
                <a:blip r:embed="rId4"/>
                <a:stretch>
                  <a:fillRect l="-102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6B141E7D-44FA-4570-A223-FC96F646D2A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029775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675"/>
    </mc:Choice>
    <mc:Fallback>
      <p:transition spd="slow" advTm="316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Integrals Applied Part 3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8294" y="1073131"/>
                <a:ext cx="10135403" cy="5784869"/>
              </a:xfrm>
            </p:spPr>
            <p:txBody>
              <a:bodyPr anchor="t">
                <a:normAutofit fontScale="92500" lnSpcReduction="20000"/>
              </a:bodyPr>
              <a:lstStyle/>
              <a:p>
                <a:pPr marL="0" indent="0">
                  <a:buNone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10000"/>
                  </a:lnSpc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Example 1: A stone is thrown straight down from an 80m tall building with a initial 			velocity of 10m/s. </a:t>
                </a:r>
              </a:p>
              <a:p>
                <a:pPr marL="1714500" lvl="4" indent="0">
                  <a:lnSpc>
                    <a:spcPct val="150000"/>
                  </a:lnSpc>
                  <a:buNone/>
                </a:pPr>
                <a:r>
                  <a:rPr lang="en-US" sz="20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b. 	How long does it take for the stone to hit the ground?</a:t>
                </a:r>
              </a:p>
              <a:p>
                <a:pPr lvl="4">
                  <a:lnSpc>
                    <a:spcPct val="110000"/>
                  </a:lnSpc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sz="200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</m:sup>
                        </m:sSup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+1</m:t>
                            </m:r>
                          </m:sup>
                        </m:sSup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+1</m:t>
                        </m:r>
                      </m:den>
                    </m:f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lang="en-US" sz="20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𝑎𝑐𝑐𝑒𝑙𝑒𝑟𝑎𝑡𝑖𝑜𝑛</m:t>
                    </m:r>
                    <m:r>
                      <a:rPr lang="en-US" sz="20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= −9.8</m:t>
                    </m:r>
                    <m:f>
                      <m:fPr>
                        <m:type m:val="skw"/>
                        <m:ctrlP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num>
                      <m:den>
                        <m:sSup>
                          <m:sSupPr>
                            <m:ctrlP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𝑆𝑒𝑐</m:t>
                            </m:r>
                          </m:e>
                          <m:sup>
                            <m: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𝑣𝑒𝑙𝑜𝑐𝑖𝑡𝑦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=−9.8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f>
                      <m:fPr>
                        <m:type m:val="skw"/>
                        <m:ctrlP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num>
                      <m:den>
                        <m:sSup>
                          <m:sSupPr>
                            <m:ctrlP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𝑠𝑒𝑐</m:t>
                            </m:r>
                          </m:e>
                          <m:sup>
                            <m: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sz="2000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+(−10</m:t>
                    </m:r>
                    <m:f>
                      <m:fPr>
                        <m:type m:val="skw"/>
                        <m:ctrlP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num>
                      <m:den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𝑠𝑒𝑐</m:t>
                        </m:r>
                      </m:den>
                    </m:f>
                    <m:r>
                      <a:rPr lang="en-US" sz="2000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𝑑𝑖𝑠𝑡𝑎𝑛𝑐𝑒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−9.8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den>
                    </m:f>
                    <m:f>
                      <m:fPr>
                        <m:type m:val="skw"/>
                        <m:ctrlP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num>
                      <m:den>
                        <m:sSup>
                          <m:sSupPr>
                            <m:ctrlP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𝑠𝑒𝑐</m:t>
                            </m:r>
                          </m:e>
                          <m:sup>
                            <m: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sz="20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10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f>
                      <m:fPr>
                        <m:type m:val="skw"/>
                        <m:ctrlP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num>
                      <m:den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𝑠𝑒𝑐</m:t>
                        </m:r>
                      </m:den>
                    </m:f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80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𝑚𝑒𝑡𝑒𝑟𝑠</m:t>
                    </m:r>
                    <m:r>
                      <m:rPr>
                        <m:nor/>
                      </m:rPr>
                      <a:rPr lang="en-US" sz="20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0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−9.8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den>
                    </m:f>
                    <m:f>
                      <m:fPr>
                        <m:type m:val="skw"/>
                        <m:ctrlP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num>
                      <m:den>
                        <m:sSup>
                          <m:sSupPr>
                            <m:ctrlP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𝑠𝑒𝑐</m:t>
                            </m:r>
                          </m:e>
                          <m:sup>
                            <m: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sz="20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10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f>
                      <m:fPr>
                        <m:type m:val="skw"/>
                        <m:ctrlP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num>
                      <m:den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𝑠𝑒𝑐</m:t>
                        </m:r>
                      </m:den>
                    </m:f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80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𝑚𝑒𝑡𝑒𝑟𝑠</m:t>
                    </m:r>
                    <m:r>
                      <m:rPr>
                        <m:nor/>
                      </m:rPr>
                      <a:rPr lang="en-US" sz="20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10000"/>
                  </a:lnSpc>
                </a:pPr>
                <a:r>
                  <a:rPr lang="en-US" sz="2000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(Quadratic Solver)</a:t>
                </a:r>
              </a:p>
              <a:p>
                <a:pPr lvl="4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=3.147,−5.188</m:t>
                    </m:r>
                  </m:oMath>
                </a14:m>
                <a:endParaRPr lang="en-US" sz="2000" b="0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lang="en-US" sz="2000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20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𝑖𝑚𝑒</m:t>
                    </m:r>
                    <m:r>
                      <a:rPr lang="en-US" sz="20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0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𝑡𝑜</m:t>
                    </m:r>
                    <m:r>
                      <a:rPr lang="en-US" sz="20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0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𝑔𝑟𝑜𝑢𝑛𝑑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=3.147</m:t>
                    </m:r>
                  </m:oMath>
                </a14:m>
                <a:r>
                  <a:rPr lang="en-US" sz="2000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 seconds</a:t>
                </a:r>
              </a:p>
              <a:p>
                <a:pPr lvl="4">
                  <a:lnSpc>
                    <a:spcPct val="110000"/>
                  </a:lnSpc>
                </a:pPr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10000"/>
                  </a:lnSpc>
                </a:pPr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8294" y="1073131"/>
                <a:ext cx="10135403" cy="5784869"/>
              </a:xfrm>
              <a:blipFill>
                <a:blip r:embed="rId4"/>
                <a:stretch>
                  <a:fillRect l="-1023" b="-4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74AF7664-BEF7-41B3-8EDD-1F1AAE81B99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29523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3059"/>
    </mc:Choice>
    <mc:Fallback>
      <p:transition spd="slow" advTm="630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Integrals Applied Part 3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8294" y="1073131"/>
                <a:ext cx="10135403" cy="5784869"/>
              </a:xfrm>
            </p:spPr>
            <p:txBody>
              <a:bodyPr anchor="t">
                <a:normAutofit fontScale="92500" lnSpcReduction="10000"/>
              </a:bodyPr>
              <a:lstStyle/>
              <a:p>
                <a:pPr marL="0" indent="0">
                  <a:buNone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10000"/>
                  </a:lnSpc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Example 1: A stone is thrown straight down from an 80m tall building with a initial 			velocity of 10m/s. </a:t>
                </a:r>
              </a:p>
              <a:p>
                <a:pPr marL="1714500" lvl="4" indent="0">
                  <a:lnSpc>
                    <a:spcPct val="150000"/>
                  </a:lnSpc>
                  <a:buNone/>
                </a:pPr>
                <a:r>
                  <a:rPr lang="en-US" sz="20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c. 	Find the speed at which the stone hits the ground. </a:t>
                </a:r>
              </a:p>
              <a:p>
                <a:pPr lvl="4">
                  <a:lnSpc>
                    <a:spcPct val="110000"/>
                  </a:lnSpc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sz="200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</m:sup>
                        </m:sSup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+1</m:t>
                            </m:r>
                          </m:sup>
                        </m:sSup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+1</m:t>
                        </m:r>
                      </m:den>
                    </m:f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lang="en-US" sz="20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𝑎𝑐𝑐𝑒𝑙𝑒𝑟𝑎𝑡𝑖𝑜𝑛</m:t>
                    </m:r>
                    <m:r>
                      <a:rPr lang="en-US" sz="20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= −9.8</m:t>
                    </m:r>
                    <m:f>
                      <m:fPr>
                        <m:type m:val="skw"/>
                        <m:ctrlP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num>
                      <m:den>
                        <m:sSup>
                          <m:sSupPr>
                            <m:ctrlP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𝑆𝑒𝑐</m:t>
                            </m:r>
                          </m:e>
                          <m:sup>
                            <m: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𝑣𝑒𝑙𝑜𝑐𝑖𝑡𝑦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=−9.8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f>
                      <m:fPr>
                        <m:type m:val="skw"/>
                        <m:ctrlP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num>
                      <m:den>
                        <m:sSup>
                          <m:sSupPr>
                            <m:ctrlP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𝑠𝑒𝑐</m:t>
                            </m:r>
                          </m:e>
                          <m:sup>
                            <m: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sz="2000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+(−10</m:t>
                    </m:r>
                    <m:f>
                      <m:fPr>
                        <m:type m:val="skw"/>
                        <m:ctrlP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num>
                      <m:den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𝑠𝑒𝑐</m:t>
                        </m:r>
                      </m:den>
                    </m:f>
                    <m:r>
                      <a:rPr lang="en-US" sz="2000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𝑑𝑖𝑠𝑡𝑎𝑛𝑐𝑒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−9.8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den>
                    </m:f>
                    <m:f>
                      <m:fPr>
                        <m:type m:val="skw"/>
                        <m:ctrlP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num>
                      <m:den>
                        <m:sSup>
                          <m:sSupPr>
                            <m:ctrlP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𝑠𝑒𝑐</m:t>
                            </m:r>
                          </m:e>
                          <m:sup>
                            <m: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sz="20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10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f>
                      <m:fPr>
                        <m:type m:val="skw"/>
                        <m:ctrlP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num>
                      <m:den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𝑠𝑒𝑐</m:t>
                        </m:r>
                      </m:den>
                    </m:f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80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𝑚𝑒𝑡𝑒𝑟𝑠</m:t>
                    </m:r>
                    <m:r>
                      <m:rPr>
                        <m:nor/>
                      </m:rPr>
                      <a:rPr lang="en-US" sz="20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lang="en-US" sz="2000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20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𝑖𝑚𝑒</m:t>
                    </m:r>
                    <m:r>
                      <a:rPr lang="en-US" sz="20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0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𝑡𝑜</m:t>
                    </m:r>
                    <m:r>
                      <a:rPr lang="en-US" sz="20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0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𝑔𝑟𝑜𝑢𝑛𝑑</m:t>
                    </m:r>
                    <m:r>
                      <a:rPr lang="en-US" sz="20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=3.147</m:t>
                    </m:r>
                  </m:oMath>
                </a14:m>
                <a:r>
                  <a:rPr lang="en-US" sz="2000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 seconds</a:t>
                </a:r>
              </a:p>
              <a:p>
                <a:pPr lvl="4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𝑣𝑒𝑙𝑜𝑐𝑖𝑡𝑦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=−9.8(3.147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𝑠𝑒𝑐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  <m:f>
                      <m:fPr>
                        <m:type m:val="skw"/>
                        <m:ctrlP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num>
                      <m:den>
                        <m:sSup>
                          <m:sSupPr>
                            <m:ctrlP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𝑠𝑒𝑐</m:t>
                            </m:r>
                          </m:e>
                          <m:sup>
                            <m: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sz="20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+(−10</m:t>
                    </m:r>
                    <m:f>
                      <m:fPr>
                        <m:type m:val="skw"/>
                        <m:ctrlP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num>
                      <m:den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𝑠𝑒𝑐</m:t>
                        </m:r>
                      </m:den>
                    </m:f>
                    <m:r>
                      <a:rPr lang="en-US" sz="20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𝑣𝑒𝑙𝑜𝑐𝑖𝑡𝑦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=−30.8406</m:t>
                    </m:r>
                    <m:f>
                      <m:fPr>
                        <m:type m:val="skw"/>
                        <m:ctrlP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num>
                      <m:den>
                        <m:r>
                          <a:rPr lang="en-US" sz="2000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𝑠𝑒𝑐</m:t>
                        </m:r>
                      </m:den>
                    </m:f>
                    <m:r>
                      <a:rPr lang="en-US" sz="20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+(−10</m:t>
                    </m:r>
                    <m:f>
                      <m:fPr>
                        <m:type m:val="skw"/>
                        <m:ctrlP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num>
                      <m:den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𝑠𝑒𝑐</m:t>
                        </m:r>
                      </m:den>
                    </m:f>
                    <m:r>
                      <a:rPr lang="en-US" sz="20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1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𝑣𝑒𝑙𝑜𝑐𝑖𝑡𝑦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𝑔𝑟𝑜𝑢𝑛𝑑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𝑖𝑚𝑝𝑎𝑐𝑡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=−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4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0.8406</m:t>
                    </m:r>
                    <m:f>
                      <m:fPr>
                        <m:type m:val="skw"/>
                        <m:ctrlP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num>
                      <m:den>
                        <m:r>
                          <a:rPr lang="en-US" sz="20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𝑠𝑒𝑐</m:t>
                        </m:r>
                      </m:den>
                    </m:f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1828800" lvl="4" indent="0">
                  <a:lnSpc>
                    <a:spcPct val="110000"/>
                  </a:lnSpc>
                  <a:buNone/>
                </a:pPr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10000"/>
                  </a:lnSpc>
                </a:pPr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10000"/>
                  </a:lnSpc>
                </a:pPr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8294" y="1073131"/>
                <a:ext cx="10135403" cy="5784869"/>
              </a:xfrm>
              <a:blipFill>
                <a:blip r:embed="rId4"/>
                <a:stretch>
                  <a:fillRect l="-1023" b="-106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744DFF66-2399-4A0A-B046-8EABC7D0A6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2633853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0267"/>
    </mc:Choice>
    <mc:Fallback>
      <p:transition spd="slow" advTm="6026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BC40371-36F4-4172-9C35-B35FE49DA596}"/>
              </a:ext>
            </a:extLst>
          </p:cNvPr>
          <p:cNvSpPr/>
          <p:nvPr/>
        </p:nvSpPr>
        <p:spPr>
          <a:xfrm>
            <a:off x="2429773" y="1440613"/>
            <a:ext cx="7332453" cy="38472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References: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Ewen, D., Gary, J. S., &amp;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Trefzger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J. E. (2005). 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Technical calculus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Upper Saddle River, NJ: Pearson/Prentice Hall.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Richmond, A. E., &amp; Hecht, G. W. (1995). 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Calculus for electronics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New York: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Glence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sz="24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endParaRPr lang="en-US" sz="2400" dirty="0"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675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090"/>
    </mc:Choice>
    <mc:Fallback xmlns="">
      <p:transition spd="slow" advTm="59090"/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55774</TotalTime>
  <Words>532</Words>
  <Application>Microsoft Office PowerPoint</Application>
  <PresentationFormat>Widescreen</PresentationFormat>
  <Paragraphs>62</Paragraphs>
  <Slides>7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2" baseType="lpstr">
      <vt:lpstr>Arial</vt:lpstr>
      <vt:lpstr>Cambria Math</vt:lpstr>
      <vt:lpstr>Century Gothic</vt:lpstr>
      <vt:lpstr>Times New Roman</vt:lpstr>
      <vt:lpstr>Mesh</vt:lpstr>
      <vt:lpstr>Integrals Applied Part 3 </vt:lpstr>
      <vt:lpstr>Integrals Applied Part 3</vt:lpstr>
      <vt:lpstr>Integrals Applied Part 3</vt:lpstr>
      <vt:lpstr>Integrals Applied Part 3</vt:lpstr>
      <vt:lpstr>Integrals Applied Part 3</vt:lpstr>
      <vt:lpstr>Integrals Applied Part 3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Frequency Response</dc:title>
  <dc:creator>Timothy Leishman</dc:creator>
  <cp:lastModifiedBy>Timothy Leishman</cp:lastModifiedBy>
  <cp:revision>513</cp:revision>
  <dcterms:created xsi:type="dcterms:W3CDTF">2019-08-29T21:54:18Z</dcterms:created>
  <dcterms:modified xsi:type="dcterms:W3CDTF">2020-09-13T18:54:30Z</dcterms:modified>
</cp:coreProperties>
</file>